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66" r:id="rId4"/>
    <p:sldId id="258" r:id="rId5"/>
    <p:sldId id="259" r:id="rId6"/>
    <p:sldId id="267" r:id="rId7"/>
    <p:sldId id="260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4" r:id="rId17"/>
    <p:sldId id="265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814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c1614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c1614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c1614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c1614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2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c16143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c161430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c161430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c161430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c161430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c161430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5523ac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5523acd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462d57c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462d57c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91677" y="637038"/>
            <a:ext cx="8520600" cy="11608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20000"/>
              </a:lnSpc>
              <a:buSzPts val="1100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обучающего игрового приложения на базе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 Engine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735200" y="2197102"/>
            <a:ext cx="4408800" cy="2743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461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</a:t>
            </a: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4610" lvl="0" indent="0" algn="l" rtl="0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 4 курса</a:t>
            </a:r>
          </a:p>
          <a:p>
            <a:pPr marL="0" marR="54610" lvl="0" indent="0" algn="l" rtl="0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09.03.01 Информатика и вычислительная техника, Технологии разработки программного  обеспечения</a:t>
            </a:r>
            <a:endParaRPr lang="ru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4610" lvl="0" indent="0" algn="l" rtl="0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Козырьков Игорь Викторович</a:t>
            </a:r>
          </a:p>
          <a:p>
            <a:pPr marL="0" marR="54610" lvl="0" indent="0" algn="l" rtl="0">
              <a:lnSpc>
                <a:spcPct val="115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</a:t>
            </a: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4610" lvl="0" indent="0" algn="l">
              <a:lnSpc>
                <a:spcPct val="115000"/>
              </a:lnSpc>
              <a:spcBef>
                <a:spcPts val="430"/>
              </a:spcBef>
              <a:spcAft>
                <a:spcPts val="430"/>
              </a:spcAft>
              <a:buClr>
                <a:schemeClr val="dk1"/>
              </a:buClr>
              <a:buSzPts val="1100"/>
            </a:pPr>
            <a:r>
              <a:rPr lang="ru-RU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д.п.н</a:t>
            </a:r>
            <a:r>
              <a:rPr lang="ru-RU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., профессор Власова Елена </a:t>
            </a:r>
            <a:r>
              <a:rPr lang="ru-RU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Зотиковна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322640"/>
            <a:ext cx="8520600" cy="572700"/>
          </a:xfrm>
        </p:spPr>
        <p:txBody>
          <a:bodyPr/>
          <a:lstStyle/>
          <a:p>
            <a:r>
              <a:rPr lang="ru-RU" sz="2000" b="1" dirty="0"/>
              <a:t>Проектирование обучающего игрового приложения «Математика в игре»</a:t>
            </a:r>
            <a:br>
              <a:rPr lang="ru-RU" sz="2000" b="1" dirty="0"/>
            </a:b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841692" y="1499886"/>
            <a:ext cx="3425508" cy="2721578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4406159" y="1279009"/>
            <a:ext cx="4066299" cy="31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1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68800"/>
            <a:ext cx="8520600" cy="572700"/>
          </a:xfrm>
        </p:spPr>
        <p:txBody>
          <a:bodyPr/>
          <a:lstStyle/>
          <a:p>
            <a:r>
              <a:rPr lang="ru-RU" sz="2000" b="1" i="1" dirty="0"/>
              <a:t>Реализация графического компонента игры</a:t>
            </a: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593296" y="770150"/>
            <a:ext cx="2199640" cy="186501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593296" y="2807212"/>
            <a:ext cx="2199640" cy="2014148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3487994" y="770150"/>
            <a:ext cx="2017395" cy="1860167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3487994" y="2892924"/>
            <a:ext cx="2017395" cy="1894063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6"/>
          <a:stretch>
            <a:fillRect/>
          </a:stretch>
        </p:blipFill>
        <p:spPr>
          <a:xfrm>
            <a:off x="6183198" y="808990"/>
            <a:ext cx="2093595" cy="182617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7"/>
          <a:stretch>
            <a:fillRect/>
          </a:stretch>
        </p:blipFill>
        <p:spPr>
          <a:xfrm>
            <a:off x="6131434" y="2973802"/>
            <a:ext cx="2152150" cy="17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68800"/>
            <a:ext cx="8520600" cy="572700"/>
          </a:xfrm>
        </p:spPr>
        <p:txBody>
          <a:bodyPr/>
          <a:lstStyle/>
          <a:p>
            <a:r>
              <a:rPr lang="ru-RU" sz="2000" b="1" i="1" dirty="0"/>
              <a:t>Реализация графического компонента игры</a:t>
            </a: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  <p:pic>
        <p:nvPicPr>
          <p:cNvPr id="12" name="Рисунок 11"/>
          <p:cNvPicPr/>
          <p:nvPr/>
        </p:nvPicPr>
        <p:blipFill>
          <a:blip r:embed="rId2"/>
          <a:stretch>
            <a:fillRect/>
          </a:stretch>
        </p:blipFill>
        <p:spPr>
          <a:xfrm>
            <a:off x="433070" y="1243330"/>
            <a:ext cx="5648960" cy="3234690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492558" y="1205230"/>
            <a:ext cx="2254250" cy="32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ru-RU" sz="2000" b="1" dirty="0"/>
              <a:t>Разработка программного кода игры</a:t>
            </a:r>
            <a:r>
              <a:rPr lang="ru-RU" sz="2000" b="1" i="1" dirty="0"/>
              <a:t/>
            </a:r>
            <a:br>
              <a:rPr lang="ru-RU" sz="2000" b="1" i="1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2612" y="1158925"/>
            <a:ext cx="8778776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4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b="1" dirty="0"/>
              <a:t>Разработка главного меню.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endParaRPr lang="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80" y="1097575"/>
            <a:ext cx="6896820" cy="368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b="1" dirty="0"/>
              <a:t>Оценка вариативности использования разработанных систем.</a:t>
            </a: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b="1" dirty="0"/>
              <a:t>Оценка вариативности при использовании арифметических операций:</a:t>
            </a:r>
            <a:endParaRPr lang="ru-RU" b="1" i="1" dirty="0"/>
          </a:p>
          <a:p>
            <a:pPr>
              <a:lnSpc>
                <a:spcPct val="150000"/>
              </a:lnSpc>
            </a:pPr>
            <a:r>
              <a:rPr lang="ru-RU" dirty="0"/>
              <a:t> </a:t>
            </a:r>
            <a:r>
              <a:rPr lang="ru-RU" b="1" dirty="0"/>
              <a:t>Оценка вариативности с точки зрения дизайна уровней:</a:t>
            </a:r>
            <a:endParaRPr lang="ru-RU" b="1" i="1" dirty="0"/>
          </a:p>
          <a:p>
            <a:pPr>
              <a:lnSpc>
                <a:spcPct val="150000"/>
              </a:lnSpc>
            </a:pPr>
            <a:r>
              <a:rPr lang="ru-RU" dirty="0"/>
              <a:t> </a:t>
            </a:r>
            <a:r>
              <a:rPr lang="ru-RU" b="1" dirty="0"/>
              <a:t>Оценка вариативности с точки зрения различных игровых механик</a:t>
            </a:r>
            <a:r>
              <a:rPr lang="ru-RU" b="1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ru-RU" b="1" dirty="0"/>
              <a:t>Оценка вариативности с точки зрения игрового опыта:</a:t>
            </a:r>
            <a:endParaRPr lang="ru-RU" b="1" i="1" dirty="0"/>
          </a:p>
          <a:p>
            <a:pPr>
              <a:lnSpc>
                <a:spcPct val="150000"/>
              </a:lnSpc>
            </a:pPr>
            <a:endParaRPr lang="ru-RU" dirty="0"/>
          </a:p>
          <a:p>
            <a:pPr marL="1143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057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Результат работы </a:t>
            </a:r>
            <a:endParaRPr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23" y="1196990"/>
            <a:ext cx="6578177" cy="3506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355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solidFill>
                  <a:srgbClr val="000000"/>
                </a:solidFill>
              </a:rPr>
              <a:t>Демонстрация работы продукта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6" name="Google Shape;11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/>
              <a:t>Актуальность темы</a:t>
            </a:r>
            <a:endParaRPr sz="30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427400"/>
            <a:ext cx="8520600" cy="25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ru-RU" dirty="0" err="1"/>
              <a:t>Геймификация</a:t>
            </a:r>
            <a:r>
              <a:rPr lang="ru-RU" dirty="0"/>
              <a:t> в современном образовании актуальна, так как повышает мотивацию и интерес учащихся, развивает навыки и компетенции, индивидуализирует обучение, формирует навыки сотрудничества и снижает страх перед ошибками. Она также использует современные технологии, делая обучение более интерактивным и привлекательным. В итоге, </a:t>
            </a:r>
            <a:r>
              <a:rPr lang="ru-RU" dirty="0" err="1"/>
              <a:t>геймификация</a:t>
            </a:r>
            <a:r>
              <a:rPr lang="ru-RU" dirty="0"/>
              <a:t> создает стимулирующую обучающую среду, способствующую эффективному обучению и достижению успеха учащимися.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Предмет исследования</a:t>
            </a:r>
            <a:br>
              <a:rPr lang="ru-RU" sz="3000" dirty="0" smtClean="0"/>
            </a:br>
            <a:endParaRPr sz="30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427400"/>
            <a:ext cx="8520600" cy="25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ru-RU" b="1" dirty="0"/>
              <a:t>Предметом исследования</a:t>
            </a:r>
            <a:r>
              <a:rPr lang="ru-RU" dirty="0"/>
              <a:t> является непосредственно разработка обучающего игрового приложения на базе </a:t>
            </a:r>
            <a:r>
              <a:rPr lang="en-US" dirty="0"/>
              <a:t>Unreal Engine</a:t>
            </a:r>
            <a:r>
              <a:rPr lang="ru-RU" dirty="0"/>
              <a:t> 5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 dirty="0">
              <a:solidFill>
                <a:srgbClr val="FF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242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>
                <a:latin typeface="Times New Roman"/>
                <a:ea typeface="Times New Roman"/>
                <a:cs typeface="Times New Roman"/>
                <a:sym typeface="Times New Roman"/>
              </a:rPr>
              <a:t>Цель 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507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ru-RU" b="1" dirty="0"/>
              <a:t>Целью выпускной квалификационной работы</a:t>
            </a:r>
            <a:r>
              <a:rPr lang="ru-RU" dirty="0"/>
              <a:t> стала разработка обучающего игрового приложения для детей начальных классов на базе игрового движка </a:t>
            </a:r>
            <a:r>
              <a:rPr lang="en-US" dirty="0"/>
              <a:t>Unreal Engine</a:t>
            </a:r>
            <a:r>
              <a:rPr lang="ru-RU" dirty="0"/>
              <a:t> 5.1.А также рассмотрение возможностей использования данного игрового движка с целью обучения различных возрастных групп различных профилей подготовки.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250354" y="1210974"/>
            <a:ext cx="83256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 smtClean="0"/>
              <a:t>Проанализировать </a:t>
            </a:r>
            <a:r>
              <a:rPr lang="ru-RU" dirty="0"/>
              <a:t>и синтезировать знания о предметной области: изучение методов обучения и рассмотрение наиболее эффективных.</a:t>
            </a:r>
          </a:p>
          <a:p>
            <a:pPr marL="114300" indent="0">
              <a:buNone/>
            </a:pPr>
            <a:endParaRPr lang="ru-RU" dirty="0"/>
          </a:p>
          <a:p>
            <a:pPr lvl="0"/>
            <a:r>
              <a:rPr lang="ru-RU" dirty="0"/>
              <a:t>Спроектировать основную идею обучающего игрового приложения на основе изученного материала.</a:t>
            </a:r>
          </a:p>
          <a:p>
            <a:pPr marL="114300" indent="0">
              <a:buNone/>
            </a:pPr>
            <a:endParaRPr lang="ru-RU" dirty="0"/>
          </a:p>
          <a:p>
            <a:pPr lvl="0"/>
            <a:r>
              <a:rPr lang="ru-RU" dirty="0"/>
              <a:t>Рассмотреть основные возможности </a:t>
            </a:r>
            <a:r>
              <a:rPr lang="en-US" dirty="0"/>
              <a:t>Unreal Engine</a:t>
            </a:r>
            <a:r>
              <a:rPr lang="ru-RU" dirty="0"/>
              <a:t> 5.1 </a:t>
            </a:r>
          </a:p>
          <a:p>
            <a:pPr marL="114300" indent="0">
              <a:buNone/>
            </a:pPr>
            <a:endParaRPr lang="ru-RU" dirty="0"/>
          </a:p>
          <a:p>
            <a:pPr lvl="0"/>
            <a:r>
              <a:rPr lang="ru-RU" dirty="0"/>
              <a:t>Реализовать приложение на базе </a:t>
            </a:r>
            <a:r>
              <a:rPr lang="en-US" dirty="0"/>
              <a:t>Unreal Engine</a:t>
            </a:r>
            <a:r>
              <a:rPr lang="ru-RU" dirty="0"/>
              <a:t> 5.1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2000" b="1" dirty="0"/>
              <a:t>Анализ методов обучения детей начальных классов с целью оценки возможности применения </a:t>
            </a:r>
            <a:r>
              <a:rPr lang="ru-RU" sz="2000" b="1" dirty="0" err="1"/>
              <a:t>геймификации</a:t>
            </a:r>
            <a:r>
              <a:rPr lang="ru-RU" sz="2000" b="1" dirty="0" smtClean="0"/>
              <a:t>.</a:t>
            </a:r>
            <a:br>
              <a:rPr lang="ru-RU" sz="2000" b="1" dirty="0" smtClean="0"/>
            </a:br>
            <a:r>
              <a:rPr lang="ru-RU" sz="2000" b="1" dirty="0"/>
              <a:t/>
            </a:r>
            <a:br>
              <a:rPr lang="ru-RU" sz="2000" b="1" dirty="0"/>
            </a:b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dirty="0"/>
              <a:t>«Игра – это огромное светлое окно, через которое в духовный мир ребёнка вливается живительный поток представлений, понятий об окружающем мире. Игра – это искра, зажигающая огонёк пытливости и любознательности» </a:t>
            </a:r>
            <a:r>
              <a:rPr lang="ru-RU" dirty="0" err="1"/>
              <a:t>Сухолимский</a:t>
            </a:r>
            <a:r>
              <a:rPr lang="ru-RU" dirty="0"/>
              <a:t> В.А. </a:t>
            </a:r>
          </a:p>
          <a:p>
            <a:pPr marL="1143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51418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Инструменты и технологии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335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1028" name="Picture 4" descr="Download Unreal Engine Logo in SVG Vector or PNG File Format - Logo.w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7345" y="742587"/>
            <a:ext cx="6471345" cy="431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Blender logo no text.svg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21" y="1162643"/>
            <a:ext cx="1926176" cy="15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ubstance Painter купить в SoftM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664" y="655213"/>
            <a:ext cx="2415794" cy="241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rmoset Toolbag 3.0.3 2023 - Free Daz 3D Model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99" y="2645377"/>
            <a:ext cx="2283729" cy="22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2000" b="1" dirty="0"/>
              <a:t>Оценка функциональности и эффективности </a:t>
            </a:r>
            <a:r>
              <a:rPr lang="en-US" sz="2000" b="1" dirty="0"/>
              <a:t>Unreal Engine</a:t>
            </a:r>
            <a:r>
              <a:rPr lang="ru-RU" sz="2000" b="1" dirty="0"/>
              <a:t> 5 в контексте образования.</a:t>
            </a:r>
            <a:br>
              <a:rPr lang="ru-RU" sz="2000" b="1" dirty="0"/>
            </a:b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ru-RU" dirty="0"/>
              <a:t>1.Возможность создания интерактивных </a:t>
            </a:r>
            <a:r>
              <a:rPr lang="ru-RU" dirty="0" smtClean="0"/>
              <a:t>сред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ru-RU" dirty="0"/>
              <a:t>2.Возможность создания визуальных </a:t>
            </a:r>
            <a:r>
              <a:rPr lang="ru-RU" dirty="0" smtClean="0"/>
              <a:t>презентаций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ru-RU" dirty="0"/>
              <a:t>3.Возможность создания игровых </a:t>
            </a:r>
            <a:r>
              <a:rPr lang="ru-RU" dirty="0" smtClean="0"/>
              <a:t>приложений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ru-RU" dirty="0"/>
              <a:t>4.Возможность сотрудничества и создания общих </a:t>
            </a:r>
            <a:r>
              <a:rPr lang="ru-RU" dirty="0" smtClean="0"/>
              <a:t>проектов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ru-RU" dirty="0"/>
              <a:t>5.Удобный и интуитивно понятный интерфейс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6627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322640"/>
            <a:ext cx="8520600" cy="572700"/>
          </a:xfrm>
        </p:spPr>
        <p:txBody>
          <a:bodyPr/>
          <a:lstStyle/>
          <a:p>
            <a:r>
              <a:rPr lang="ru-RU" sz="2000" b="1" dirty="0"/>
              <a:t>Проектирование обучающего игрового приложения «Математика в игре»</a:t>
            </a:r>
            <a:br>
              <a:rPr lang="ru-RU" sz="2000" b="1" dirty="0"/>
            </a:br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65537" y="1152475"/>
            <a:ext cx="6212925" cy="367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347</Words>
  <Application>Microsoft Office PowerPoint</Application>
  <PresentationFormat>Экран (16:9)</PresentationFormat>
  <Paragraphs>59</Paragraphs>
  <Slides>17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Tahoma</vt:lpstr>
      <vt:lpstr>Times New Roman</vt:lpstr>
      <vt:lpstr>Simple Light</vt:lpstr>
      <vt:lpstr>Разработка обучающего игрового приложения на базе Unreal Engine </vt:lpstr>
      <vt:lpstr>Актуальность темы</vt:lpstr>
      <vt:lpstr>Предмет исследования </vt:lpstr>
      <vt:lpstr>Цель </vt:lpstr>
      <vt:lpstr>Задачи</vt:lpstr>
      <vt:lpstr>Анализ методов обучения детей начальных классов с целью оценки возможности применения геймификации.  </vt:lpstr>
      <vt:lpstr>Инструменты и технологии</vt:lpstr>
      <vt:lpstr>Оценка функциональности и эффективности Unreal Engine 5 в контексте образования. </vt:lpstr>
      <vt:lpstr>Проектирование обучающего игрового приложения «Математика в игре» </vt:lpstr>
      <vt:lpstr>Проектирование обучающего игрового приложения «Математика в игре» </vt:lpstr>
      <vt:lpstr>Реализация графического компонента игры</vt:lpstr>
      <vt:lpstr>Реализация графического компонента игры</vt:lpstr>
      <vt:lpstr>Разработка программного кода игры </vt:lpstr>
      <vt:lpstr>Разработка главного меню.  </vt:lpstr>
      <vt:lpstr>Оценка вариативности использования разработанных систем.</vt:lpstr>
      <vt:lpstr>Результат работы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ВКР</dc:title>
  <dc:creator>Светлана Гончарова</dc:creator>
  <cp:lastModifiedBy>Igor Kozyrkov</cp:lastModifiedBy>
  <cp:revision>10</cp:revision>
  <dcterms:modified xsi:type="dcterms:W3CDTF">2023-05-24T00:18:20Z</dcterms:modified>
</cp:coreProperties>
</file>